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</p:sldMasterIdLst>
  <p:notesMasterIdLst>
    <p:notesMasterId r:id="rId25"/>
  </p:notesMasterIdLst>
  <p:handoutMasterIdLst>
    <p:handoutMasterId r:id="rId26"/>
  </p:handoutMasterIdLst>
  <p:sldIdLst>
    <p:sldId id="1878" r:id="rId2"/>
    <p:sldId id="11858" r:id="rId3"/>
    <p:sldId id="11862" r:id="rId4"/>
    <p:sldId id="11863" r:id="rId5"/>
    <p:sldId id="11864" r:id="rId6"/>
    <p:sldId id="11865" r:id="rId7"/>
    <p:sldId id="11866" r:id="rId8"/>
    <p:sldId id="11867" r:id="rId9"/>
    <p:sldId id="11868" r:id="rId10"/>
    <p:sldId id="11869" r:id="rId11"/>
    <p:sldId id="11870" r:id="rId12"/>
    <p:sldId id="2298" r:id="rId13"/>
    <p:sldId id="11772" r:id="rId14"/>
    <p:sldId id="11871" r:id="rId15"/>
    <p:sldId id="1521" r:id="rId16"/>
    <p:sldId id="11856" r:id="rId17"/>
    <p:sldId id="1523" r:id="rId18"/>
    <p:sldId id="11872" r:id="rId19"/>
    <p:sldId id="11873" r:id="rId20"/>
    <p:sldId id="11874" r:id="rId21"/>
    <p:sldId id="1538" r:id="rId22"/>
    <p:sldId id="11875" r:id="rId23"/>
    <p:sldId id="1187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11858"/>
            <p14:sldId id="11862"/>
            <p14:sldId id="11863"/>
            <p14:sldId id="11864"/>
            <p14:sldId id="11865"/>
            <p14:sldId id="11866"/>
            <p14:sldId id="11867"/>
            <p14:sldId id="11868"/>
            <p14:sldId id="11869"/>
            <p14:sldId id="11870"/>
            <p14:sldId id="2298"/>
            <p14:sldId id="11772"/>
            <p14:sldId id="11871"/>
            <p14:sldId id="1521"/>
            <p14:sldId id="11856"/>
            <p14:sldId id="1523"/>
            <p14:sldId id="11872"/>
            <p14:sldId id="11873"/>
            <p14:sldId id="11874"/>
            <p14:sldId id="1538"/>
            <p14:sldId id="11875"/>
            <p14:sldId id="11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312" autoAdjust="0"/>
  </p:normalViewPr>
  <p:slideViewPr>
    <p:cSldViewPr snapToGrid="0">
      <p:cViewPr varScale="1">
        <p:scale>
          <a:sx n="99" d="100"/>
          <a:sy n="99" d="100"/>
        </p:scale>
        <p:origin x="25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2/24/2022 9:56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5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0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3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8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2/24/2022 9:56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06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9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2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9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8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2/24/2022 9:56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42266583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587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1862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05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9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20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7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602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65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240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43F-1063-4EC8-95E2-487DBFB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00E3-5028-4B00-83F0-E59730B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D7E2-36BD-4572-84C3-1B70326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3FA7-C34A-45D1-846F-0B402B80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6724-BE91-40D7-921D-BE08B5BF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D4A7-F44D-4924-B8AF-37BD6E77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7087-3179-4D53-8810-E6516401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16BC-B383-4040-A5E9-7E7590E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A367-7E35-4481-9659-C6054B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7EFE7-ABB4-47E0-9887-A6F7075F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80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8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47395E-544C-4246-93BF-3F77C05B595F}"/>
              </a:ext>
            </a:extLst>
          </p:cNvPr>
          <p:cNvGrpSpPr/>
          <p:nvPr userDrawn="1"/>
        </p:nvGrpSpPr>
        <p:grpSpPr>
          <a:xfrm>
            <a:off x="10903384" y="6400800"/>
            <a:ext cx="1007564" cy="338555"/>
            <a:chOff x="582042" y="6267325"/>
            <a:chExt cx="1007564" cy="33855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0F1836C-2341-47CF-B3C1-B7A25F01AD73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4B7D700-C3C7-4D17-A333-5BD630944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8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50139D3A-0CA3-4772-ADA6-CC8D563CD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EDEFEF-B60F-4805-85E3-B7B76477E82C}"/>
              </a:ext>
            </a:extLst>
          </p:cNvPr>
          <p:cNvGrpSpPr/>
          <p:nvPr userDrawn="1"/>
        </p:nvGrpSpPr>
        <p:grpSpPr>
          <a:xfrm>
            <a:off x="471497" y="6278986"/>
            <a:ext cx="1007564" cy="338555"/>
            <a:chOff x="582042" y="6267325"/>
            <a:chExt cx="1007564" cy="33855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004FF0A-5679-4247-98AE-70A84080FE3C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CE15E0-C6AE-410F-A647-3EFD613FE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18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19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08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90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90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23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034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9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66006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F2209AE-EE1A-401F-8540-EB6331CE724B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418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7" r:id="rId19"/>
    <p:sldLayoutId id="2147484838" r:id="rId20"/>
    <p:sldLayoutId id="2147484839" r:id="rId21"/>
    <p:sldLayoutId id="2147484840" r:id="rId22"/>
    <p:sldLayoutId id="2147484841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how-to-connect-fed-group-claims#configure-the-azure-ad-application-registration-for-group-attribu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72f988bf-86f1-41af-91ab-2d7cd011db47/v2.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raph.windows.net/72f988bf-86f1-41af-91ab-2d7cd011db47/users/32fe213d-e4d1-4973-96f9-1901ec32a16c/getMemberObject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me/transitiveMemberO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13375-F6D8-4E4F-9FF6-0E8333EA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Security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2F26D8-525D-4CF7-9C25-FD64A65D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/>
          <a:p>
            <a:r>
              <a:rPr lang="en-US"/>
              <a:t>Not tied to an app, groups can be used in multiple apps and for other access control purposes</a:t>
            </a:r>
          </a:p>
          <a:p>
            <a:r>
              <a:rPr lang="en-US"/>
              <a:t>Cloud only groups provide only the group ID in the token</a:t>
            </a:r>
          </a:p>
          <a:p>
            <a:r>
              <a:rPr lang="en-US"/>
              <a:t>On-Prem groups can use group name instead</a:t>
            </a:r>
          </a:p>
          <a:p>
            <a:r>
              <a:rPr lang="en-US"/>
              <a:t>On-Prem nested groups supported. Every group tier in the token</a:t>
            </a:r>
          </a:p>
          <a:p>
            <a:r>
              <a:rPr lang="en-US"/>
              <a:t>Selecting Application groups will result in only groups the user is a member of that have been assigned to the app will be in the token</a:t>
            </a:r>
          </a:p>
          <a:p>
            <a:r>
              <a:rPr lang="en-US"/>
              <a:t>	Nested groups not supported for Application groups</a:t>
            </a:r>
          </a:p>
          <a:p>
            <a:r>
              <a:rPr lang="en-US"/>
              <a:t>Groups can optionally be represented in the “roles” claim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3FCF3-97D0-4D06-B730-6094336016F4}"/>
              </a:ext>
            </a:extLst>
          </p:cNvPr>
          <p:cNvSpPr/>
          <p:nvPr/>
        </p:nvSpPr>
        <p:spPr>
          <a:xfrm>
            <a:off x="1915897" y="6216134"/>
            <a:ext cx="7152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Configure group claims for applications with Azure Active Directory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3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Configure Group Claim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EBC51-97A5-48E5-91E9-E16C747C2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i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BC636-635D-4ABB-B1A4-6D984F0C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01" y="79917"/>
            <a:ext cx="600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names</a:t>
            </a:r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B26CE-3DEB-4D93-8085-F6D4D782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26" y="0"/>
            <a:ext cx="688536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65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15120-B53A-4D89-9EDC-EE39C705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Groups overage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1284C-ED15-43C1-AC9F-FADDAD28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/>
              <a:t>Groups claim limited to 200 groups for JWT tokens</a:t>
            </a:r>
          </a:p>
          <a:p>
            <a:r>
              <a:rPr lang="en-US"/>
              <a:t>Groups claim limited to 150 groups for SAML tokens</a:t>
            </a:r>
          </a:p>
          <a:p>
            <a:r>
              <a:rPr lang="en-US"/>
              <a:t>Groups claim limited to 6 groups when using the implicit flow</a:t>
            </a:r>
          </a:p>
          <a:p>
            <a:r>
              <a:rPr lang="en-US"/>
              <a:t>	Implicit flow not  recommended for SPAs</a:t>
            </a:r>
          </a:p>
          <a:p>
            <a:r>
              <a:rPr lang="en-US"/>
              <a:t>	Implicit flow used in web apps (hybrid flow)</a:t>
            </a:r>
          </a:p>
          <a:p>
            <a:endParaRPr lang="en-US"/>
          </a:p>
          <a:p>
            <a:r>
              <a:rPr lang="en-US"/>
              <a:t>Apps must implement Microsoft Graph based group membership checking when configured for groups claim in the token</a:t>
            </a:r>
          </a:p>
        </p:txBody>
      </p:sp>
    </p:spTree>
    <p:extLst>
      <p:ext uri="{BB962C8B-B14F-4D97-AF65-F5344CB8AC3E}">
        <p14:creationId xmlns:p14="http://schemas.microsoft.com/office/powerpoint/2010/main" val="2208071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9299-1787-456A-A736-90AFF9E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5" y="780853"/>
            <a:ext cx="3468699" cy="4610993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Token with overage </a:t>
            </a: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mitted when a user is member of more groups than the overage limit 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</a:rPr>
              <a:t>200</a:t>
            </a:r>
            <a:r>
              <a:rPr lang="en-US" sz="2700">
                <a:solidFill>
                  <a:srgbClr val="0070C0"/>
                </a:solidFill>
              </a:rPr>
              <a:t> for JWT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  <a:ea typeface="+mj-ea"/>
                <a:cs typeface="+mj-cs"/>
              </a:rPr>
              <a:t>150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 for SAML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endParaRPr lang="en-US" sz="2700" kern="120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BA880-F547-4184-A27E-5B21E792AE09}"/>
              </a:ext>
            </a:extLst>
          </p:cNvPr>
          <p:cNvSpPr/>
          <p:nvPr/>
        </p:nvSpPr>
        <p:spPr>
          <a:xfrm>
            <a:off x="4848224" y="998340"/>
            <a:ext cx="4660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9CD079-637A-4AEC-A220-A4BAD253E745}"/>
              </a:ext>
            </a:extLst>
          </p:cNvPr>
          <p:cNvSpPr/>
          <p:nvPr/>
        </p:nvSpPr>
        <p:spPr>
          <a:xfrm>
            <a:off x="4077279" y="867531"/>
            <a:ext cx="7788489" cy="452431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"19a7ff3f-24fd-40ba-884b-f00e00179fdf"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https://login.microsoftonline.com/72f988bf-86f1-41af-91ab-2d7cd011db47/v2.0"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1563970730,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claim_names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claim_sources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"endpoint"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https://graph.windows.net/72f988bf-86f1-41af-91ab-2d7cd011db47/users/32fe213d-e4d1-4973-96f9-1901ec32a16c/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getMemberObjects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AWQAm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/8MAAAG29wflVSWrAYPL8T"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"32fe213d-e4d1-4973-96f9-1901ec32a16c"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"kkrishna@microsoft.com"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"mPkIo6qb0M8qYT5ULpqXJscrKhWkz-FecFsRA4NeH8w"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"72f988bf-86f1-41af-91ab-2d7cd011db47"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"38iX3BfTa0S3IOKfdLoJAA"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1E1D2-1486-4347-90C3-AD733EF3CA86}"/>
              </a:ext>
            </a:extLst>
          </p:cNvPr>
          <p:cNvSpPr txBox="1"/>
          <p:nvPr/>
        </p:nvSpPr>
        <p:spPr>
          <a:xfrm>
            <a:off x="10543595" y="2932460"/>
            <a:ext cx="1322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rgbClr val="FF0000"/>
                </a:solidFill>
              </a:rPr>
              <a:t>Don’t use</a:t>
            </a:r>
          </a:p>
        </p:txBody>
      </p:sp>
    </p:spTree>
    <p:extLst>
      <p:ext uri="{BB962C8B-B14F-4D97-AF65-F5344CB8AC3E}">
        <p14:creationId xmlns:p14="http://schemas.microsoft.com/office/powerpoint/2010/main" val="8922105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074773" cy="4930246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Groups overage claim- Implicit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963877"/>
            <a:ext cx="657585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1E5C1-7AA0-41C9-902C-917441DA42F3}"/>
              </a:ext>
            </a:extLst>
          </p:cNvPr>
          <p:cNvSpPr txBox="1"/>
          <p:nvPr/>
        </p:nvSpPr>
        <p:spPr>
          <a:xfrm>
            <a:off x="4438650" y="1116277"/>
            <a:ext cx="7067551" cy="49302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overage indication and limits are different than the apps using other flows.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claim named </a:t>
            </a:r>
            <a:r>
              <a:rPr kumimoji="0" lang="en-US" sz="2400" b="1" i="1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hasgroups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true will be present in the token instead of the overage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number of groups provided in the groups claim is limited 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(six)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is done to prevent  the URI fragment beyond the URL length limits.</a:t>
            </a:r>
          </a:p>
        </p:txBody>
      </p:sp>
    </p:spTree>
    <p:extLst>
      <p:ext uri="{BB962C8B-B14F-4D97-AF65-F5344CB8AC3E}">
        <p14:creationId xmlns:p14="http://schemas.microsoft.com/office/powerpoint/2010/main" val="1007253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963877"/>
            <a:ext cx="3842425" cy="493024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to process groups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398834"/>
            <a:ext cx="6575854" cy="607006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Check for: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the claim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with one of the values being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The </a:t>
            </a:r>
            <a:r>
              <a:rPr lang="en-US" sz="2400" err="1">
                <a:solidFill>
                  <a:srgbClr val="FF0000"/>
                </a:solidFill>
                <a:latin typeface="Segoe UI Semilight"/>
              </a:rPr>
              <a:t>hasgroups</a:t>
            </a:r>
            <a:r>
              <a:rPr lang="en-US" sz="2400">
                <a:solidFill>
                  <a:srgbClr val="353535"/>
                </a:solidFill>
                <a:latin typeface="Segoe UI Semilight"/>
              </a:rPr>
              <a:t> claim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lang="en-US" sz="2400">
              <a:solidFill>
                <a:srgbClr val="353535"/>
              </a:solidFill>
              <a:latin typeface="Segoe UI Semilight"/>
            </a:endParaRP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These indicates overage.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found, make a call to </a:t>
            </a:r>
            <a:r>
              <a:rPr lang="en-US" sz="2400">
                <a:solidFill>
                  <a:srgbClr val="353535"/>
                </a:solidFill>
                <a:latin typeface="Calibri" panose="020F0502020204030204"/>
                <a:hlinkClick r:id="rId3"/>
              </a:rPr>
              <a:t>https://graph.microsoft.com/v1.0/me/transitiveMemberOf</a:t>
            </a:r>
            <a:r>
              <a:rPr lang="en-US" sz="2400">
                <a:solidFill>
                  <a:srgbClr val="353535"/>
                </a:solidFill>
                <a:latin typeface="Calibri" panose="020F0502020204030204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fetch user’s groups.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requires an access token for Graph with the </a:t>
            </a:r>
            <a:r>
              <a:rPr kumimoji="0" lang="en-US" sz="2400" b="1" i="0" u="sng" strike="noStrike" kern="1200" cap="none" spc="0" normalizeH="0" baseline="0" noProof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User.Read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lang="en-US" sz="2400" b="1" u="sng" err="1">
                <a:solidFill>
                  <a:srgbClr val="353535"/>
                </a:solidFill>
              </a:rPr>
              <a:t>GroupMember.Read.All</a:t>
            </a:r>
            <a:r>
              <a:rPr lang="en-US" sz="2400" b="1" u="sng">
                <a:solidFill>
                  <a:srgbClr val="353535"/>
                </a:solidFill>
              </a:rPr>
              <a:t>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If none found, look into the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for user’s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96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4BD1-6AFC-4316-8768-493E04DD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459033" cy="498598"/>
          </a:xfrm>
        </p:spPr>
        <p:txBody>
          <a:bodyPr/>
          <a:lstStyle/>
          <a:p>
            <a:r>
              <a:rPr lang="en-US"/>
              <a:t>App Roles for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92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FDDD1-187E-4AB4-AD84-BC9EED1E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Roles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BF7E-C713-44B8-BDE0-2511FD0F5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/>
              <a:t>Used to assign permissions to users and groups</a:t>
            </a:r>
          </a:p>
          <a:p>
            <a:r>
              <a:rPr lang="en-US"/>
              <a:t>Specific to the application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77757-6D6A-455C-A1B8-57802AC35479}"/>
              </a:ext>
            </a:extLst>
          </p:cNvPr>
          <p:cNvSpPr/>
          <p:nvPr/>
        </p:nvSpPr>
        <p:spPr>
          <a:xfrm>
            <a:off x="2110981" y="5552658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3"/>
              </a:rPr>
              <a:t>How to: Add app roles in your application and receive them in the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5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6EFF-5759-4318-B552-993CBDF8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455539"/>
            <a:ext cx="5943600" cy="553998"/>
          </a:xfrm>
        </p:spPr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DEB85-D4F4-49E6-A77D-626ABA3A8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632472"/>
            <a:ext cx="11027347" cy="22313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Raise your hands in Teams, but this is harder for the presenter to see.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F5B3-6613-488A-9402-B08463EE9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br>
              <a:rPr lang="en-US"/>
            </a:br>
            <a:r>
              <a:rPr lang="en-US"/>
              <a:t>App Roles assigned to Users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47A06-503A-4E7D-97D6-BD91E1AD7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769831" y="5945897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0C10-031D-4BDD-9D81-D72AB914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Id_token with groups and roles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D83FA-1F7F-44F5-9BDF-24C2E552B3F2}"/>
              </a:ext>
            </a:extLst>
          </p:cNvPr>
          <p:cNvSpPr txBox="1">
            <a:spLocks/>
          </p:cNvSpPr>
          <p:nvPr/>
        </p:nvSpPr>
        <p:spPr>
          <a:xfrm>
            <a:off x="326957" y="1195913"/>
            <a:ext cx="2697944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3274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spc="-147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Roles in a token will be provided in the “roles” claim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427C8-FBF5-4B14-8A87-FAA89B1F11EA}"/>
              </a:ext>
            </a:extLst>
          </p:cNvPr>
          <p:cNvSpPr/>
          <p:nvPr/>
        </p:nvSpPr>
        <p:spPr>
          <a:xfrm>
            <a:off x="3502617" y="1351508"/>
            <a:ext cx="7517606" cy="415498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"aud"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"300e33f5-e62e-4581-acd2-542ece0965cc"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://login.microsoftonline.com/536279f6-15cc-45f2-be2d-61e352b51eef/v2.0"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1563973144,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AeQAG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/8MAAAAYPOQy4ROQXwGbt+LpH37Q8I="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"groups"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MSDemoUsers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"nonce"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"6369956633167913NDUwODI0"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"oid"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"98d51ac8-a756-43ef-876f-e7e64c89b323"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"kkrishna@contosoorg.net"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roles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DirectoryViewers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"bGcfwO94xuVM7Dv-O62Bb76ZlB9RzHa0R-48jtQgKgg"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"536279f6-15cc-45f2-be2d-61e352b51eef"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"WQBn7mDb2UygvE7fPrIfAA"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42496-20E8-4850-AD44-DF00F8F833AC}"/>
              </a:ext>
            </a:extLst>
          </p:cNvPr>
          <p:cNvSpPr txBox="1">
            <a:spLocks/>
          </p:cNvSpPr>
          <p:nvPr/>
        </p:nvSpPr>
        <p:spPr>
          <a:xfrm>
            <a:off x="533212" y="117783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App roles for users</a:t>
            </a:r>
          </a:p>
        </p:txBody>
      </p:sp>
    </p:spTree>
    <p:extLst>
      <p:ext uri="{BB962C8B-B14F-4D97-AF65-F5344CB8AC3E}">
        <p14:creationId xmlns:p14="http://schemas.microsoft.com/office/powerpoint/2010/main" val="33114882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1FF0-C1EB-4001-9FCB-5A6BA75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EBE74-E5B4-4B0E-A5CE-6C35DD9D5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D5FC-DA72-414F-BB3E-8A647D35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8195-9E75-4CAD-AE1D-B9E9F9E85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7AD83-4339-4211-BAEF-ADD0DCB5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673BD-3AD8-4466-9CBB-51A6AD3A1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23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4ED-03F5-5B4C-B021-3F6A5789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customize?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6B4C-3714-5C4F-A543-E85A2A0C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optional claims</a:t>
            </a:r>
          </a:p>
          <a:p>
            <a:r>
              <a:rPr lang="en-US"/>
              <a:t>Drive authorization decisions in your applications</a:t>
            </a:r>
          </a:p>
          <a:p>
            <a:r>
              <a:rPr lang="en-US"/>
              <a:t>Light up different parts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255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8C460-F402-44A6-A533-FDA39825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Claims Mapping vs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FB000-577E-4CC9-B164-F3637E92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/>
              <a:t>Claims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06A80-034B-4D66-85EA-6A5F1755B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/>
              <a:t>Tenant-specific information (e.g. </a:t>
            </a:r>
            <a:r>
              <a:rPr lang="en-US" err="1"/>
              <a:t>EmployeeID</a:t>
            </a:r>
            <a:r>
              <a:rPr lang="en-US"/>
              <a:t> or </a:t>
            </a:r>
            <a:r>
              <a:rPr lang="en-US" err="1"/>
              <a:t>DivisionName</a:t>
            </a:r>
            <a:r>
              <a:rPr lang="en-US"/>
              <a:t>) that has no schema</a:t>
            </a:r>
          </a:p>
          <a:p>
            <a:r>
              <a:rPr lang="en-US"/>
              <a:t>Applies at a service principal level, controlled by admin</a:t>
            </a:r>
          </a:p>
          <a:p>
            <a:r>
              <a:rPr lang="en-US"/>
              <a:t>Useful for moving LOB apps to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2097-3785-4E6C-9886-49F38763E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/>
              <a:t>Optional Claims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4B868-0C10-42DC-BD3D-5D4D0249E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/>
              <a:t>Generic information that every tenant can have, with a defined schema</a:t>
            </a:r>
          </a:p>
          <a:p>
            <a:r>
              <a:rPr lang="en-US"/>
              <a:t>Applies at an application registration level, controlled by app developer</a:t>
            </a:r>
          </a:p>
        </p:txBody>
      </p:sp>
    </p:spTree>
    <p:extLst>
      <p:ext uri="{BB962C8B-B14F-4D97-AF65-F5344CB8AC3E}">
        <p14:creationId xmlns:p14="http://schemas.microsoft.com/office/powerpoint/2010/main" val="4966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CE4D-DDB0-334E-AB9C-5AFA893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What can you customize?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94CFE-5E68-8345-B24B-69424A1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/>
              <a:t>ID Token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515EF-8539-D94B-972E-33FA9E70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/>
              <a:t>Intended for the client application.</a:t>
            </a:r>
          </a:p>
          <a:p>
            <a:r>
              <a:rPr lang="en-US"/>
              <a:t>The request to customize goes in the client application registration.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AD7F6-EF97-F54C-AE41-3369B2C41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/>
              <a:t>Access Token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470609-6E68-894B-AC38-8F40CE6B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/>
              <a:t>Intended for the API.</a:t>
            </a:r>
          </a:p>
          <a:p>
            <a:r>
              <a:rPr lang="en-US"/>
              <a:t>The request to customize goes into the API registration.</a:t>
            </a:r>
          </a:p>
        </p:txBody>
      </p:sp>
    </p:spTree>
    <p:extLst>
      <p:ext uri="{BB962C8B-B14F-4D97-AF65-F5344CB8AC3E}">
        <p14:creationId xmlns:p14="http://schemas.microsoft.com/office/powerpoint/2010/main" val="125022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CEAAC-D26D-4993-94CC-22CE1C0C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Adding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10055-6850-47F3-8F94-A8CA36DF81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F6A4C-93AF-4A4B-8455-C28DA0CB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groups for authorization</a:t>
            </a:r>
          </a:p>
        </p:txBody>
      </p:sp>
    </p:spTree>
    <p:extLst>
      <p:ext uri="{BB962C8B-B14F-4D97-AF65-F5344CB8AC3E}">
        <p14:creationId xmlns:p14="http://schemas.microsoft.com/office/powerpoint/2010/main" val="7915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Enterprise App Users and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FB8E5-89B0-4B30-9D2F-B4042E3C42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1365</Words>
  <Application>Microsoft Office PowerPoint</Application>
  <PresentationFormat>Widescreen</PresentationFormat>
  <Paragraphs>171</Paragraphs>
  <Slides>23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Before we get started</vt:lpstr>
      <vt:lpstr>Token Customization</vt:lpstr>
      <vt:lpstr>Why customize?</vt:lpstr>
      <vt:lpstr>Claims Mapping vs Optional Claims</vt:lpstr>
      <vt:lpstr>What can you customize?</vt:lpstr>
      <vt:lpstr>Demo  Adding Optional Claims</vt:lpstr>
      <vt:lpstr>Using groups for authorization</vt:lpstr>
      <vt:lpstr>Demo  Enterprise App Users and Groups</vt:lpstr>
      <vt:lpstr>Security Groups</vt:lpstr>
      <vt:lpstr>Demo  Configure Group Claim</vt:lpstr>
      <vt:lpstr>A token with group ids</vt:lpstr>
      <vt:lpstr>A token with group names</vt:lpstr>
      <vt:lpstr>Groups overage</vt:lpstr>
      <vt:lpstr>Token with overage   Emitted when a user is member of more groups than the overage limit   200 for JWT tokens 150 for SAML tokens </vt:lpstr>
      <vt:lpstr>Groups overage claim- Implicit flow</vt:lpstr>
      <vt:lpstr>Steps to process groups claim</vt:lpstr>
      <vt:lpstr>App Roles for Users and Groups</vt:lpstr>
      <vt:lpstr>App Roles</vt:lpstr>
      <vt:lpstr>Demo App Roles assigned to Users</vt:lpstr>
      <vt:lpstr>Id_token with groups and roles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2022-02-25T06:05:33Z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2022-02-25T06:05:32Z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d7f37b29-72fb-4d65-b0a2-47f5d2abe525</vt:lpwstr>
  </property>
  <property fmtid="{D5CDD505-2E9C-101B-9397-08002B2CF9AE}" pid="8" name="MSIP_Label_f42aa342-8706-4288-bd11-ebb85995028c_ContentBits">
    <vt:lpwstr>0</vt:lpwstr>
  </property>
</Properties>
</file>